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50" r:id="rId2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2" r:id="rId8"/>
  </p:sldMasterIdLst>
  <p:notesMasterIdLst>
    <p:notesMasterId r:id="rId18"/>
  </p:notesMasterIdLst>
  <p:handoutMasterIdLst>
    <p:handoutMasterId r:id="rId19"/>
  </p:handoutMasterIdLst>
  <p:sldIdLst>
    <p:sldId id="256" r:id="rId9"/>
    <p:sldId id="563" r:id="rId10"/>
    <p:sldId id="562" r:id="rId11"/>
    <p:sldId id="522" r:id="rId12"/>
    <p:sldId id="566" r:id="rId13"/>
    <p:sldId id="564" r:id="rId14"/>
    <p:sldId id="565" r:id="rId15"/>
    <p:sldId id="266" r:id="rId16"/>
    <p:sldId id="267" r:id="rId17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">
          <p15:clr>
            <a:srgbClr val="A4A3A4"/>
          </p15:clr>
        </p15:guide>
        <p15:guide id="2" orient="horz" pos="4091">
          <p15:clr>
            <a:srgbClr val="A4A3A4"/>
          </p15:clr>
        </p15:guide>
        <p15:guide id="3" orient="horz" pos="2134">
          <p15:clr>
            <a:srgbClr val="A4A3A4"/>
          </p15:clr>
        </p15:guide>
        <p15:guide id="4" orient="horz" pos="794">
          <p15:clr>
            <a:srgbClr val="A4A3A4"/>
          </p15:clr>
        </p15:guide>
        <p15:guide id="5" orient="horz" pos="1488" userDrawn="1">
          <p15:clr>
            <a:srgbClr val="A4A3A4"/>
          </p15:clr>
        </p15:guide>
        <p15:guide id="6" orient="horz" pos="226">
          <p15:clr>
            <a:srgbClr val="A4A3A4"/>
          </p15:clr>
        </p15:guide>
        <p15:guide id="7" pos="1992">
          <p15:clr>
            <a:srgbClr val="A4A3A4"/>
          </p15:clr>
        </p15:guide>
        <p15:guide id="8" pos="5304" userDrawn="1">
          <p15:clr>
            <a:srgbClr val="A4A3A4"/>
          </p15:clr>
        </p15:guide>
        <p15:guide id="9" pos="3759">
          <p15:clr>
            <a:srgbClr val="A4A3A4"/>
          </p15:clr>
        </p15:guide>
        <p15:guide id="10" pos="4479">
          <p15:clr>
            <a:srgbClr val="A4A3A4"/>
          </p15:clr>
        </p15:guide>
        <p15:guide id="11" pos="3651">
          <p15:clr>
            <a:srgbClr val="A4A3A4"/>
          </p15:clr>
        </p15:guide>
        <p15:guide id="12" pos="2881">
          <p15:clr>
            <a:srgbClr val="A4A3A4"/>
          </p15:clr>
        </p15:guide>
        <p15:guide id="13" pos="2108">
          <p15:clr>
            <a:srgbClr val="A4A3A4"/>
          </p15:clr>
        </p15:guide>
        <p15:guide id="14" pos="1279">
          <p15:clr>
            <a:srgbClr val="A4A3A4"/>
          </p15:clr>
        </p15:guide>
        <p15:guide id="15" pos="4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9" autoAdjust="0"/>
    <p:restoredTop sz="94647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456" y="42"/>
      </p:cViewPr>
      <p:guideLst>
        <p:guide orient="horz" pos="568"/>
        <p:guide orient="horz" pos="4091"/>
        <p:guide orient="horz" pos="2134"/>
        <p:guide orient="horz" pos="794"/>
        <p:guide orient="horz" pos="1488"/>
        <p:guide orient="horz" pos="226"/>
        <p:guide pos="1992"/>
        <p:guide pos="5304"/>
        <p:guide pos="3759"/>
        <p:guide pos="4479"/>
        <p:guide pos="3651"/>
        <p:guide pos="2881"/>
        <p:guide pos="2108"/>
        <p:guide pos="1279"/>
        <p:guide pos="4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-3904" y="-10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E51A1C1D-6CD1-714A-8467-0C4EEE98D9BE}" type="datetime1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A44C1BFA-53D7-F24F-AFEC-B5E91C241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76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AF440DEF-BE1A-1342-8FC5-D98540F9EA5C}" type="datetime1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9D4FC4AD-D058-6045-AA75-026DCF113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98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6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9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34B3-8E90-0442-8085-803BF7AD6871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193F-D1C8-8343-9C8E-7438524BF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4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85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734373" y="25872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64187" y="2606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355128" y="25683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3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4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6975" y="6390571"/>
            <a:ext cx="2133600" cy="365125"/>
          </a:xfrm>
          <a:prstGeom prst="rect">
            <a:avLst/>
          </a:prstGeom>
        </p:spPr>
        <p:txBody>
          <a:bodyPr/>
          <a:lstStyle/>
          <a:p>
            <a:fld id="{6EF17F52-B406-704B-A1C1-ADE91C0611C0}" type="slidenum">
              <a:rPr lang="en-US" smtClean="0"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1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3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888183-D947-3E47-8609-B61A785CA1AB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C820DA-5F8D-084A-BC83-0FA614CE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8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F9189E-3AF9-444B-8296-72BEBE44412E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F8FAB-AC4E-B841-9800-867B817E6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00" y="924260"/>
            <a:ext cx="2880000" cy="50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4000" y="621000"/>
            <a:ext cx="5616000" cy="5616000"/>
          </a:xfrm>
          <a:prstGeom prst="rect">
            <a:avLst/>
          </a:prstGeom>
          <a:noFill/>
          <a:ln w="5080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66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17550" y="9017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0725" y="63180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5799" y="6386112"/>
            <a:ext cx="6388100" cy="247312"/>
          </a:xfrm>
          <a:prstGeom prst="rect">
            <a:avLst/>
          </a:prstGeom>
          <a:noFill/>
        </p:spPr>
        <p:txBody>
          <a:bodyPr wrap="square" lIns="0" tIns="46800" rIns="0" bIns="0" rtlCol="0">
            <a:spAutoFit/>
          </a:bodyPr>
          <a:lstStyle/>
          <a:p>
            <a:r>
              <a:rPr lang="en-GB" sz="1300" baseline="30000" dirty="0">
                <a:solidFill>
                  <a:srgbClr val="2C3FB1"/>
                </a:solidFill>
                <a:latin typeface="Arial"/>
                <a:cs typeface="Arial"/>
              </a:rPr>
              <a:t>Carla Silva camsilva@fc.ul.pt</a:t>
            </a:r>
            <a:endParaRPr lang="en-US" sz="13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6975" y="6386113"/>
            <a:ext cx="2133600" cy="198690"/>
          </a:xfrm>
          <a:prstGeom prst="rect">
            <a:avLst/>
          </a:prstGeom>
          <a:ln>
            <a:noFill/>
          </a:ln>
        </p:spPr>
        <p:txBody>
          <a:bodyPr lIns="0" rIns="0"/>
          <a:lstStyle>
            <a:lvl1pPr marL="0" algn="r" defTabSz="457200" rtl="0" eaLnBrk="1" latinLnBrk="0" hangingPunct="1">
              <a:defRPr lang="en-US" sz="1300" kern="1200" baseline="30000" smtClean="0">
                <a:solidFill>
                  <a:srgbClr val="2C3FB1"/>
                </a:solidFill>
                <a:latin typeface="Arial"/>
                <a:ea typeface="+mn-ea"/>
                <a:cs typeface="Arial"/>
              </a:defRPr>
            </a:lvl1pPr>
          </a:lstStyle>
          <a:p>
            <a:fld id="{D96995E3-FF63-4C97-A506-86E282B44C36}" type="slidenum">
              <a:rPr lang="en-US" smtClean="0"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3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4000" y="621000"/>
            <a:ext cx="5616000" cy="5616000"/>
          </a:xfrm>
          <a:prstGeom prst="rect">
            <a:avLst/>
          </a:prstGeom>
          <a:noFill/>
          <a:ln w="508000">
            <a:solidFill>
              <a:srgbClr val="2C3FB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0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2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3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E03B-60EB-E740-86D5-137E88AFCCD1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3193F-D1C8-8343-9C8E-7438524BF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iencias.ulisboa.pt/pt/informacao-para-estudant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7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0414" y="2972465"/>
            <a:ext cx="508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baseline="30000" dirty="0" err="1">
                <a:solidFill>
                  <a:schemeClr val="bg1"/>
                </a:solidFill>
                <a:latin typeface="Arial"/>
                <a:cs typeface="Arial"/>
              </a:rPr>
              <a:t>Eng</a:t>
            </a:r>
            <a:r>
              <a:rPr lang="en-GB" sz="4000" b="1" baseline="30000" dirty="0">
                <a:solidFill>
                  <a:schemeClr val="bg1"/>
                </a:solidFill>
                <a:latin typeface="Arial"/>
                <a:cs typeface="Arial"/>
              </a:rPr>
              <a:t> Energy &amp; Environment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32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0413" y="3850289"/>
            <a:ext cx="5083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C3FB1"/>
                </a:solidFill>
                <a:latin typeface="Arial"/>
                <a:cs typeface="Arial"/>
              </a:rPr>
              <a:t>Research methods &amp; Dissertation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52C6D-C80E-441B-890A-7EF85156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9" y="945645"/>
            <a:ext cx="4527141" cy="30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3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</a:t>
            </a:fld>
            <a:endParaRPr lang="en-US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A7C7E9-E1E7-945E-AC65-ABF6FC12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12" y="1610128"/>
            <a:ext cx="7842211" cy="434312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54237D5-1B64-B0B6-B7CD-16CA9C96303F}"/>
              </a:ext>
            </a:extLst>
          </p:cNvPr>
          <p:cNvSpPr/>
          <p:nvPr/>
        </p:nvSpPr>
        <p:spPr>
          <a:xfrm rot="11390012">
            <a:off x="5323902" y="5300940"/>
            <a:ext cx="3438635" cy="394978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7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</a:t>
            </a:fld>
            <a:endParaRPr lang="en-US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BF5A3-B339-8A8F-D47D-33172730DD3A}"/>
              </a:ext>
            </a:extLst>
          </p:cNvPr>
          <p:cNvSpPr txBox="1"/>
          <p:nvPr/>
        </p:nvSpPr>
        <p:spPr>
          <a:xfrm>
            <a:off x="535654" y="2012762"/>
            <a:ext cx="2413151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Escolhe</a:t>
            </a:r>
            <a:r>
              <a:rPr lang="en-US" dirty="0"/>
              <a:t> o </a:t>
            </a:r>
            <a:r>
              <a:rPr lang="en-US" dirty="0" err="1"/>
              <a:t>tema</a:t>
            </a:r>
            <a:r>
              <a:rPr lang="en-US" dirty="0"/>
              <a:t> da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contacta</a:t>
            </a:r>
            <a:r>
              <a:rPr lang="en-US" dirty="0"/>
              <a:t> </a:t>
            </a:r>
            <a:r>
              <a:rPr lang="en-US" dirty="0" err="1"/>
              <a:t>diretamente</a:t>
            </a:r>
            <a:r>
              <a:rPr lang="en-US" dirty="0"/>
              <a:t> professor e </a:t>
            </a:r>
            <a:r>
              <a:rPr lang="en-US" dirty="0" err="1"/>
              <a:t>propõe</a:t>
            </a:r>
            <a:r>
              <a:rPr lang="en-US" dirty="0"/>
              <a:t> um do </a:t>
            </a:r>
            <a:r>
              <a:rPr lang="en-US" dirty="0" err="1"/>
              <a:t>teu</a:t>
            </a:r>
            <a:r>
              <a:rPr lang="en-US" dirty="0"/>
              <a:t> </a:t>
            </a:r>
            <a:r>
              <a:rPr lang="en-US" dirty="0" err="1"/>
              <a:t>agrado</a:t>
            </a:r>
            <a:r>
              <a:rPr lang="en-US" dirty="0"/>
              <a:t> e que o professor </a:t>
            </a:r>
            <a:r>
              <a:rPr lang="en-US" dirty="0" err="1"/>
              <a:t>concorde</a:t>
            </a:r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73D2BF4-D346-7E10-88D1-0BD60E5321E1}"/>
              </a:ext>
            </a:extLst>
          </p:cNvPr>
          <p:cNvSpPr/>
          <p:nvPr/>
        </p:nvSpPr>
        <p:spPr>
          <a:xfrm>
            <a:off x="2992090" y="2672862"/>
            <a:ext cx="806187" cy="459905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E6E8F-B55F-6397-7E40-BCF010A86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562" y="1078250"/>
            <a:ext cx="3673832" cy="5167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DB95707-A0A8-68F2-E4F3-C2A69A57079B}"/>
              </a:ext>
            </a:extLst>
          </p:cNvPr>
          <p:cNvSpPr/>
          <p:nvPr/>
        </p:nvSpPr>
        <p:spPr>
          <a:xfrm>
            <a:off x="7558679" y="2659972"/>
            <a:ext cx="806187" cy="459905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2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6</a:t>
            </a:fld>
            <a:endParaRPr lang="en-US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ACA34-3036-DA3C-2BD5-689F3873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43" y="1930079"/>
            <a:ext cx="2494164" cy="3500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8113E-576A-9644-E6E2-DD3B83744AA2}"/>
              </a:ext>
            </a:extLst>
          </p:cNvPr>
          <p:cNvSpPr txBox="1"/>
          <p:nvPr/>
        </p:nvSpPr>
        <p:spPr>
          <a:xfrm>
            <a:off x="373335" y="1427052"/>
            <a:ext cx="381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Aluno</a:t>
            </a:r>
            <a:r>
              <a:rPr lang="en-US" b="1" dirty="0"/>
              <a:t> </a:t>
            </a:r>
            <a:r>
              <a:rPr lang="en-US" b="1" dirty="0" err="1"/>
              <a:t>preenche</a:t>
            </a:r>
            <a:r>
              <a:rPr lang="en-US" b="1" dirty="0"/>
              <a:t> e </a:t>
            </a:r>
            <a:r>
              <a:rPr lang="en-US" b="1" dirty="0" err="1"/>
              <a:t>recolhe</a:t>
            </a:r>
            <a:r>
              <a:rPr lang="en-US" b="1" dirty="0"/>
              <a:t> </a:t>
            </a:r>
            <a:r>
              <a:rPr lang="en-US" b="1" dirty="0" err="1"/>
              <a:t>assinaturas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DA014-6AA4-E3F0-ECA1-04F78274C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7" y="3204342"/>
            <a:ext cx="902286" cy="579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15BAF-C2D2-50AA-A17A-2A72DCB2C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207" y="3204342"/>
            <a:ext cx="902286" cy="579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9C7AF-B582-4BD1-4F1F-87F510EE295A}"/>
              </a:ext>
            </a:extLst>
          </p:cNvPr>
          <p:cNvSpPr txBox="1"/>
          <p:nvPr/>
        </p:nvSpPr>
        <p:spPr>
          <a:xfrm>
            <a:off x="4371806" y="2616764"/>
            <a:ext cx="2413151" cy="14773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Aluno</a:t>
            </a:r>
            <a:r>
              <a:rPr lang="en-US" dirty="0"/>
              <a:t> </a:t>
            </a:r>
            <a:r>
              <a:rPr lang="en-US" dirty="0" err="1"/>
              <a:t>entrega</a:t>
            </a:r>
            <a:r>
              <a:rPr lang="en-US" dirty="0"/>
              <a:t> </a:t>
            </a:r>
            <a:r>
              <a:rPr lang="en-US" dirty="0" err="1"/>
              <a:t>registo</a:t>
            </a:r>
            <a:r>
              <a:rPr lang="en-US" dirty="0"/>
              <a:t> + </a:t>
            </a:r>
            <a:r>
              <a:rPr lang="pt-PT" dirty="0"/>
              <a:t>Plano de Trabalho (breve resumo), COM LOGÓTIPO DE CIÊNCIAS.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E3C80-D6C1-3314-8779-7BF85AEBF7E7}"/>
              </a:ext>
            </a:extLst>
          </p:cNvPr>
          <p:cNvSpPr txBox="1"/>
          <p:nvPr/>
        </p:nvSpPr>
        <p:spPr>
          <a:xfrm>
            <a:off x="4193255" y="488389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O aluno deve proceder ao registo do trabalho final até ao </a:t>
            </a:r>
            <a:r>
              <a:rPr lang="pt-PT" b="1" dirty="0"/>
              <a:t>último dia útil</a:t>
            </a:r>
          </a:p>
          <a:p>
            <a:r>
              <a:rPr lang="pt-PT" b="1" dirty="0"/>
              <a:t>do mês de dezembro</a:t>
            </a:r>
            <a:r>
              <a:rPr lang="pt-PT" dirty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34406-5652-141A-771F-67008930640E}"/>
              </a:ext>
            </a:extLst>
          </p:cNvPr>
          <p:cNvSpPr txBox="1"/>
          <p:nvPr/>
        </p:nvSpPr>
        <p:spPr>
          <a:xfrm>
            <a:off x="4450260" y="105077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O registo do trabalho final (dissertação / trabalho de projeto / relatório</a:t>
            </a:r>
          </a:p>
          <a:p>
            <a:r>
              <a:rPr lang="pt-PT" dirty="0"/>
              <a:t>de estágio) é efetuado </a:t>
            </a:r>
            <a:r>
              <a:rPr lang="pt-PT" b="1" dirty="0"/>
              <a:t>presencialmente no Atendimento Geral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621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7</a:t>
            </a:fld>
            <a:endParaRPr lang="en-US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FF503-D77A-C4E2-3068-356AA90708D7}"/>
              </a:ext>
            </a:extLst>
          </p:cNvPr>
          <p:cNvSpPr txBox="1"/>
          <p:nvPr/>
        </p:nvSpPr>
        <p:spPr>
          <a:xfrm>
            <a:off x="435557" y="1148532"/>
            <a:ext cx="6192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https://ciencias.ulisboa.pt/pt/informacao-para-estudantes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17BED5-1A96-D5D5-7434-A63B5791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83" y="1704355"/>
            <a:ext cx="4293351" cy="42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0414" y="3177649"/>
            <a:ext cx="508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baseline="30000" dirty="0">
                <a:solidFill>
                  <a:schemeClr val="bg1"/>
                </a:solidFill>
                <a:latin typeface="Arial"/>
                <a:cs typeface="Arial"/>
              </a:rPr>
              <a:t>Thanks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06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62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21623</TotalTime>
  <Words>110</Words>
  <Application>Microsoft Office PowerPoint</Application>
  <PresentationFormat>On-screen Show (4:3)</PresentationFormat>
  <Paragraphs>19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_</dc:creator>
  <cp:lastModifiedBy>carla alexandra monteiro da</cp:lastModifiedBy>
  <cp:revision>484</cp:revision>
  <cp:lastPrinted>2018-02-20T12:08:57Z</cp:lastPrinted>
  <dcterms:created xsi:type="dcterms:W3CDTF">2015-01-29T11:32:11Z</dcterms:created>
  <dcterms:modified xsi:type="dcterms:W3CDTF">2022-09-29T08:54:18Z</dcterms:modified>
</cp:coreProperties>
</file>